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313" r:id="rId3"/>
    <p:sldId id="257" r:id="rId4"/>
    <p:sldId id="312" r:id="rId5"/>
    <p:sldId id="320" r:id="rId6"/>
    <p:sldId id="321" r:id="rId7"/>
    <p:sldId id="322" r:id="rId8"/>
    <p:sldId id="323" r:id="rId9"/>
    <p:sldId id="332" r:id="rId10"/>
    <p:sldId id="327" r:id="rId11"/>
    <p:sldId id="258" r:id="rId12"/>
    <p:sldId id="259" r:id="rId13"/>
    <p:sldId id="261" r:id="rId14"/>
    <p:sldId id="295" r:id="rId15"/>
    <p:sldId id="290" r:id="rId16"/>
    <p:sldId id="291" r:id="rId17"/>
    <p:sldId id="292" r:id="rId18"/>
    <p:sldId id="293" r:id="rId19"/>
    <p:sldId id="294" r:id="rId20"/>
    <p:sldId id="260" r:id="rId21"/>
    <p:sldId id="262" r:id="rId22"/>
    <p:sldId id="266" r:id="rId23"/>
    <p:sldId id="329" r:id="rId24"/>
    <p:sldId id="268" r:id="rId25"/>
    <p:sldId id="269" r:id="rId26"/>
    <p:sldId id="270" r:id="rId27"/>
    <p:sldId id="310" r:id="rId28"/>
    <p:sldId id="274" r:id="rId29"/>
    <p:sldId id="275" r:id="rId30"/>
    <p:sldId id="277" r:id="rId31"/>
    <p:sldId id="334" r:id="rId32"/>
    <p:sldId id="325" r:id="rId33"/>
    <p:sldId id="271" r:id="rId34"/>
    <p:sldId id="272" r:id="rId35"/>
    <p:sldId id="278" r:id="rId36"/>
    <p:sldId id="279" r:id="rId37"/>
    <p:sldId id="280" r:id="rId38"/>
    <p:sldId id="281" r:id="rId39"/>
    <p:sldId id="282" r:id="rId40"/>
    <p:sldId id="314" r:id="rId41"/>
    <p:sldId id="315" r:id="rId42"/>
    <p:sldId id="316" r:id="rId43"/>
    <p:sldId id="317" r:id="rId44"/>
    <p:sldId id="318" r:id="rId45"/>
    <p:sldId id="319" r:id="rId46"/>
    <p:sldId id="335" r:id="rId47"/>
    <p:sldId id="285" r:id="rId48"/>
    <p:sldId id="286" r:id="rId49"/>
    <p:sldId id="287" r:id="rId50"/>
    <p:sldId id="288" r:id="rId51"/>
    <p:sldId id="338" r:id="rId52"/>
    <p:sldId id="336" r:id="rId53"/>
    <p:sldId id="337" r:id="rId54"/>
    <p:sldId id="267" r:id="rId55"/>
    <p:sldId id="326" r:id="rId56"/>
    <p:sldId id="331" r:id="rId57"/>
    <p:sldId id="276" r:id="rId58"/>
    <p:sldId id="32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2FD3"/>
    <a:srgbClr val="000000"/>
    <a:srgbClr val="FFFFFF"/>
    <a:srgbClr val="D9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8" autoAdjust="0"/>
    <p:restoredTop sz="92973" autoAdjust="0"/>
  </p:normalViewPr>
  <p:slideViewPr>
    <p:cSldViewPr snapToObjects="1">
      <p:cViewPr>
        <p:scale>
          <a:sx n="85" d="100"/>
          <a:sy n="85" d="100"/>
        </p:scale>
        <p:origin x="-1576" y="-232"/>
      </p:cViewPr>
      <p:guideLst>
        <p:guide orient="horz" pos="768"/>
        <p:guide pos="3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C81A0-17C8-C748-A230-03E77F805FEA}" type="datetimeFigureOut">
              <a:rPr lang="en-US" smtClean="0"/>
              <a:t>7/23/15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F160A-12FF-CF45-A4A9-845F41CEF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4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 = density of dry air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= specific heat of air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F160A-12FF-CF45-A4A9-845F41CEFD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2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location of flux tower!!!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F160A-12FF-CF45-A4A9-845F41CEFD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1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(add video)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F160A-12FF-CF45-A4A9-845F41CEFD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93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Figure</a:t>
            </a:r>
            <a:r>
              <a:rPr lang="en-US" baseline="0" dirty="0" smtClean="0"/>
              <a:t> out which graph to put</a:t>
            </a:r>
            <a:endParaRPr lang="en-US" dirty="0" smtClean="0"/>
          </a:p>
          <a:p>
            <a:r>
              <a:rPr lang="en-US" dirty="0" smtClean="0"/>
              <a:t>Take out </a:t>
            </a:r>
            <a:r>
              <a:rPr lang="en-US" dirty="0" err="1" smtClean="0"/>
              <a:t>skewness</a:t>
            </a:r>
            <a:r>
              <a:rPr lang="en-US" smtClean="0"/>
              <a:t>!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F160A-12FF-CF45-A4A9-845F41CEFD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3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(add video)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F160A-12FF-CF45-A4A9-845F41CEFD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9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</a:t>
            </a:r>
            <a:r>
              <a:rPr lang="en-US" baseline="0" dirty="0" smtClean="0"/>
              <a:t> out which graph to 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F160A-12FF-CF45-A4A9-845F41CEFD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6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7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4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4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9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9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0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2DD7-33A3-8646-A706-141E5B53B8D6}" type="datetimeFigureOut">
              <a:rPr lang="en-US" smtClean="0"/>
              <a:t>7/23/15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6604E-A2D5-234B-8FBD-A7EE37731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0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swald Regular"/>
              </a:defRPr>
            </a:lvl1pPr>
          </a:lstStyle>
          <a:p>
            <a:fld id="{094B2DD7-33A3-8646-A706-141E5B53B8D6}" type="datetimeFigureOut">
              <a:rPr lang="en-US" smtClean="0"/>
              <a:pPr/>
              <a:t>7/23/15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swald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swald Regular"/>
              </a:defRPr>
            </a:lvl1pPr>
          </a:lstStyle>
          <a:p>
            <a:fld id="{1C76604E-A2D5-234B-8FBD-A7EE377312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swald Regular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swald Regular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swald Regular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swald Regular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swald Regular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swald Regular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762000"/>
            <a:ext cx="7315200" cy="286232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802FD3"/>
                </a:solidFill>
                <a:latin typeface="Oswald Regular"/>
              </a:rPr>
              <a:t>A Mobile Sensor Network to Map CO</a:t>
            </a:r>
            <a:r>
              <a:rPr lang="en-US" sz="60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6000" dirty="0" smtClean="0">
                <a:solidFill>
                  <a:srgbClr val="802FD3"/>
                </a:solidFill>
                <a:latin typeface="Oswald Regular"/>
              </a:rPr>
              <a:t> in Urban Environments</a:t>
            </a:r>
            <a:endParaRPr lang="en-US" sz="6000" dirty="0">
              <a:solidFill>
                <a:srgbClr val="802FD3"/>
              </a:solidFill>
              <a:latin typeface="Oswald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983562"/>
            <a:ext cx="6705600" cy="110799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Open Sans"/>
                <a:cs typeface="Open Sans"/>
              </a:rPr>
              <a:t>Joey Lee</a:t>
            </a:r>
            <a:r>
              <a:rPr lang="en-US" b="1" baseline="30000" dirty="0" smtClean="0">
                <a:latin typeface="Open Sans"/>
                <a:cs typeface="Open Sans"/>
              </a:rPr>
              <a:t>1</a:t>
            </a:r>
            <a:r>
              <a:rPr lang="en-US" b="1" dirty="0" smtClean="0">
                <a:latin typeface="Open Sans"/>
                <a:cs typeface="Open Sans"/>
              </a:rPr>
              <a:t>, Andreas Christen</a:t>
            </a:r>
            <a:r>
              <a:rPr lang="en-US" b="1" baseline="30000" dirty="0">
                <a:latin typeface="Open Sans"/>
                <a:cs typeface="Open Sans"/>
              </a:rPr>
              <a:t>1</a:t>
            </a:r>
            <a:r>
              <a:rPr lang="en-US" b="1" dirty="0" smtClean="0">
                <a:latin typeface="Open Sans"/>
                <a:cs typeface="Open Sans"/>
              </a:rPr>
              <a:t>, </a:t>
            </a:r>
            <a:r>
              <a:rPr lang="en-US" b="1" dirty="0" err="1" smtClean="0">
                <a:latin typeface="Open Sans"/>
                <a:cs typeface="Open Sans"/>
              </a:rPr>
              <a:t>Zoran</a:t>
            </a:r>
            <a:r>
              <a:rPr lang="en-US" b="1" dirty="0" smtClean="0">
                <a:latin typeface="Open Sans"/>
                <a:cs typeface="Open Sans"/>
              </a:rPr>
              <a:t> Nesic</a:t>
            </a:r>
            <a:r>
              <a:rPr lang="en-US" b="1" baseline="30000" dirty="0" smtClean="0">
                <a:latin typeface="Open Sans"/>
                <a:cs typeface="Open Sans"/>
              </a:rPr>
              <a:t>2</a:t>
            </a:r>
            <a:r>
              <a:rPr lang="en-US" b="1" dirty="0" smtClean="0">
                <a:latin typeface="Open Sans"/>
                <a:cs typeface="Open Sans"/>
              </a:rPr>
              <a:t>, &amp; Rick Ketler</a:t>
            </a:r>
            <a:r>
              <a:rPr lang="en-US" b="1" baseline="30000" dirty="0">
                <a:latin typeface="Open Sans"/>
                <a:cs typeface="Open Sans"/>
              </a:rPr>
              <a:t>1</a:t>
            </a:r>
            <a:r>
              <a:rPr lang="en-US" b="1" dirty="0" smtClean="0">
                <a:latin typeface="Open Sans"/>
                <a:cs typeface="Open Sans"/>
              </a:rPr>
              <a:t> </a:t>
            </a:r>
          </a:p>
          <a:p>
            <a:pPr algn="ctr"/>
            <a:r>
              <a:rPr lang="en-US" sz="1600" dirty="0" smtClean="0">
                <a:latin typeface="Open Sans"/>
                <a:cs typeface="Open Sans"/>
              </a:rPr>
              <a:t>Department of Geography</a:t>
            </a:r>
            <a:r>
              <a:rPr lang="en-US" sz="1600" baseline="30000" dirty="0" smtClean="0">
                <a:latin typeface="Open Sans"/>
                <a:cs typeface="Open Sans"/>
              </a:rPr>
              <a:t>1</a:t>
            </a:r>
            <a:r>
              <a:rPr lang="en-US" sz="1600" dirty="0">
                <a:latin typeface="Open Sans"/>
                <a:cs typeface="Open Sans"/>
              </a:rPr>
              <a:t> </a:t>
            </a:r>
            <a:endParaRPr lang="en-US" sz="1600" dirty="0" smtClean="0">
              <a:latin typeface="Open Sans"/>
              <a:cs typeface="Open Sans"/>
            </a:endParaRPr>
          </a:p>
          <a:p>
            <a:pPr algn="ctr"/>
            <a:r>
              <a:rPr lang="en-US" sz="1600" dirty="0" smtClean="0">
                <a:latin typeface="Open Sans"/>
                <a:cs typeface="Open Sans"/>
              </a:rPr>
              <a:t>Department of Land and Food Systems</a:t>
            </a:r>
            <a:r>
              <a:rPr lang="en-US" sz="1600" baseline="30000" dirty="0" smtClean="0">
                <a:latin typeface="Open Sans"/>
                <a:cs typeface="Open Sans"/>
              </a:rPr>
              <a:t>2</a:t>
            </a:r>
            <a:r>
              <a:rPr lang="en-US" sz="1600" dirty="0" smtClean="0">
                <a:latin typeface="Open Sans"/>
                <a:cs typeface="Open Sans"/>
              </a:rPr>
              <a:t> </a:t>
            </a:r>
          </a:p>
          <a:p>
            <a:pPr algn="ctr"/>
            <a:r>
              <a:rPr lang="en-US" sz="1600" dirty="0" smtClean="0">
                <a:latin typeface="Open Sans"/>
                <a:cs typeface="Open Sans"/>
              </a:rPr>
              <a:t>The University of British Columbia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5411594"/>
            <a:ext cx="4572000" cy="73866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latin typeface="Open Sans"/>
                <a:cs typeface="Open Sans"/>
              </a:rPr>
              <a:t>9th International Conference on Urban Climate </a:t>
            </a:r>
          </a:p>
          <a:p>
            <a:pPr algn="ctr"/>
            <a:r>
              <a:rPr lang="en-US" sz="1400" dirty="0" smtClean="0">
                <a:latin typeface="Open Sans"/>
                <a:cs typeface="Open Sans"/>
              </a:rPr>
              <a:t>Toulouse, France</a:t>
            </a:r>
          </a:p>
          <a:p>
            <a:pPr algn="ctr"/>
            <a:r>
              <a:rPr lang="en-US" sz="1400" dirty="0">
                <a:latin typeface="Open Sans"/>
                <a:cs typeface="Open Sans"/>
              </a:rPr>
              <a:t>July 24, 2015 </a:t>
            </a:r>
          </a:p>
        </p:txBody>
      </p:sp>
    </p:spTree>
    <p:extLst>
      <p:ext uri="{BB962C8B-B14F-4D97-AF65-F5344CB8AC3E}">
        <p14:creationId xmlns:p14="http://schemas.microsoft.com/office/powerpoint/2010/main" val="398927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52400"/>
            <a:ext cx="73789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Proposed Approach: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Using the </a:t>
            </a:r>
            <a:r>
              <a:rPr lang="en-US" sz="3300" dirty="0">
                <a:latin typeface="Oswald Regular"/>
              </a:rPr>
              <a:t>a</a:t>
            </a:r>
            <a:r>
              <a:rPr lang="en-US" sz="3300" dirty="0" smtClean="0">
                <a:latin typeface="Oswald Regular"/>
              </a:rPr>
              <a:t>erodynamic </a:t>
            </a:r>
          </a:p>
          <a:p>
            <a:r>
              <a:rPr lang="en-US" sz="3300" dirty="0">
                <a:latin typeface="Oswald Regular"/>
              </a:rPr>
              <a:t>r</a:t>
            </a:r>
            <a:r>
              <a:rPr lang="en-US" sz="3300" dirty="0" smtClean="0">
                <a:latin typeface="Oswald Regular"/>
              </a:rPr>
              <a:t>esistance (</a:t>
            </a:r>
            <a:r>
              <a:rPr lang="en-US" sz="3300" dirty="0">
                <a:latin typeface="Oswald Regular"/>
              </a:rPr>
              <a:t>w</a:t>
            </a:r>
            <a:r>
              <a:rPr lang="en-US" sz="3300" dirty="0" smtClean="0">
                <a:latin typeface="Oswald Regular"/>
              </a:rPr>
              <a:t>ith a number of assumptions!)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172200"/>
            <a:ext cx="7318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Sensible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heat flux  &amp;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temperature are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used to calculate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the aerodynamic resistance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for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heat. Surface temperature is calculated with a radiometer at the surface. Assuming that that the aerodynamic resistance of CO</a:t>
            </a:r>
            <a:r>
              <a:rPr lang="en-US" sz="1200" baseline="-250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and heat are the same, the flux is computed.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7" name="Picture 6" descr="flux-tower-withequations-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4591"/>
            <a:ext cx="6934200" cy="46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5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7315200" cy="19812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/>
              <a:t>The Mobile Sensor System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8371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685800"/>
            <a:ext cx="358529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Components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0" y="5867400"/>
            <a:ext cx="7318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1. IRGA –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Licor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LI-820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Licor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Inc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, Lincoln, NB, USA), 2.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Adafruit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GPS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Adafruit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Industries, Manhattan, NY, USA), 3.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Arduino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Mega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Arduino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CC,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Ivrea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, Italy) . *Not Shown: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OneWire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Digital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Temperature Thermometer (Maxim Integrated One Wire Digital Temperature Sensor - DS18B20, San Jose, CA, USA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)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boxphoto-annota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0"/>
            <a:ext cx="7623793" cy="40386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3743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36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7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Measures CO</a:t>
            </a:r>
            <a:r>
              <a:rPr lang="en-US" sz="2800" baseline="-25000" dirty="0" smtClean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</a:t>
            </a:r>
            <a:r>
              <a:rPr lang="en-US" sz="2800" dirty="0" smtClean="0">
                <a:latin typeface="Oswald Regular"/>
              </a:rPr>
              <a:t>mixing ratios (ppm), </a:t>
            </a:r>
            <a:r>
              <a:rPr lang="en-US" sz="2800" dirty="0" err="1" smtClean="0">
                <a:latin typeface="Oswald Regular"/>
              </a:rPr>
              <a:t>geoposition</a:t>
            </a:r>
            <a:r>
              <a:rPr lang="en-US" sz="2800" dirty="0" smtClean="0">
                <a:latin typeface="Oswald Regular"/>
              </a:rPr>
              <a:t> and speed, and air temperature at 1-second intervals.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Measures CO</a:t>
            </a:r>
            <a:r>
              <a:rPr lang="en-US" sz="2800" baseline="-25000" dirty="0" smtClean="0">
                <a:latin typeface="Oswald Regular"/>
              </a:rPr>
              <a:t>2</a:t>
            </a:r>
            <a:r>
              <a:rPr lang="en-US" sz="2800" dirty="0" smtClean="0">
                <a:latin typeface="Oswald Regular"/>
              </a:rPr>
              <a:t> mixing ratios (ppm), </a:t>
            </a:r>
            <a:r>
              <a:rPr lang="en-US" sz="2800" dirty="0" err="1" smtClean="0">
                <a:latin typeface="Oswald Regular"/>
              </a:rPr>
              <a:t>geoposition</a:t>
            </a:r>
            <a:r>
              <a:rPr lang="en-US" sz="2800" dirty="0" smtClean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Oswald Regular"/>
              </a:rPr>
              <a:t>Measures </a:t>
            </a:r>
            <a:r>
              <a:rPr lang="en-US" sz="2800" dirty="0" smtClean="0">
                <a:latin typeface="Oswald Regular"/>
              </a:rPr>
              <a:t>CO</a:t>
            </a:r>
            <a:r>
              <a:rPr lang="en-US" sz="2800" baseline="-25000" dirty="0" smtClean="0">
                <a:latin typeface="Oswald Regular"/>
              </a:rPr>
              <a:t>2</a:t>
            </a:r>
            <a:r>
              <a:rPr lang="en-US" sz="2800" dirty="0" smtClean="0">
                <a:latin typeface="Oswald Regular"/>
              </a:rPr>
              <a:t> mixing ratios (ppm), </a:t>
            </a:r>
            <a:r>
              <a:rPr lang="en-US" sz="2800" dirty="0" err="1" smtClean="0">
                <a:latin typeface="Oswald Regular"/>
              </a:rPr>
              <a:t>geoposition</a:t>
            </a:r>
            <a:r>
              <a:rPr lang="en-US" sz="2800" dirty="0" smtClean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Precision</a:t>
            </a:r>
            <a:r>
              <a:rPr lang="en-US" sz="2800" dirty="0" smtClean="0">
                <a:latin typeface="Oswald Regular"/>
              </a:rPr>
              <a:t>: +/- 1.1 ppm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Oswald Regular"/>
              </a:rPr>
              <a:t>Measures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mixing ratios (ppm), </a:t>
            </a:r>
            <a:r>
              <a:rPr lang="en-US" sz="2800" dirty="0" err="1">
                <a:latin typeface="Oswald Regular"/>
              </a:rPr>
              <a:t>geoposition</a:t>
            </a:r>
            <a:r>
              <a:rPr lang="en-US" sz="2800" dirty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Precision</a:t>
            </a:r>
            <a:r>
              <a:rPr lang="en-US" sz="2800" dirty="0" smtClean="0">
                <a:latin typeface="Oswald Regular"/>
              </a:rPr>
              <a:t>: +/- 1.1 ppm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Accuracy</a:t>
            </a:r>
            <a:r>
              <a:rPr lang="en-US" sz="2800" dirty="0" smtClean="0">
                <a:latin typeface="Oswald Regular"/>
              </a:rPr>
              <a:t>: +/- 3 ppm, with maximum drift of +/- 4 ppm over seven days.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658" y="1600200"/>
            <a:ext cx="7276353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Runs on 12 V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Oswald Regular"/>
              </a:rPr>
              <a:t>Measures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mixing ratios (ppm), </a:t>
            </a:r>
            <a:r>
              <a:rPr lang="en-US" sz="2800" dirty="0" err="1">
                <a:latin typeface="Oswald Regular"/>
              </a:rPr>
              <a:t>geoposition</a:t>
            </a:r>
            <a:r>
              <a:rPr lang="en-US" sz="2800" dirty="0">
                <a:latin typeface="Oswald Regular"/>
              </a:rPr>
              <a:t> and speed, and air temperature at 1-second intervals.</a:t>
            </a:r>
          </a:p>
          <a:p>
            <a:endParaRPr lang="en-US" sz="2800" dirty="0" smtClean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Size</a:t>
            </a:r>
            <a:r>
              <a:rPr lang="en-US" sz="2800" dirty="0" smtClean="0">
                <a:latin typeface="Oswald Regular"/>
              </a:rPr>
              <a:t>: 35.8 cm x 27.8 cm x 11.8 cm, weight: 2.6 kg.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Precision</a:t>
            </a:r>
            <a:r>
              <a:rPr lang="en-US" sz="2800" dirty="0" smtClean="0">
                <a:latin typeface="Oswald Regular"/>
              </a:rPr>
              <a:t>: +/- 1.1 ppm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Accuracy</a:t>
            </a:r>
            <a:r>
              <a:rPr lang="en-US" sz="2800" dirty="0" smtClean="0">
                <a:latin typeface="Oswald Regular"/>
              </a:rPr>
              <a:t>: +/- 3 ppm, with maximum drift of +/- 4 ppm over seven days.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Total delayed response time</a:t>
            </a:r>
            <a:r>
              <a:rPr lang="en-US" sz="2800" dirty="0" smtClean="0">
                <a:latin typeface="Oswald Regular"/>
              </a:rPr>
              <a:t>: 13 s with 3 m sample tube at flow rate of 700 cc/min.</a:t>
            </a:r>
            <a:endParaRPr lang="en-US" sz="2800" dirty="0">
              <a:latin typeface="Oswald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877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System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Specifications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6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685800"/>
            <a:ext cx="169790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Overview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21658" y="1447800"/>
            <a:ext cx="7736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We present a pilot study to show the potential for 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sensor network</a:t>
            </a:r>
            <a:r>
              <a:rPr lang="en-US" sz="2800" dirty="0" smtClean="0">
                <a:latin typeface="Oswald Regular"/>
              </a:rPr>
              <a:t>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to monitor </a:t>
            </a:r>
            <a:r>
              <a:rPr lang="en-US" sz="2800" dirty="0" smtClean="0">
                <a:latin typeface="Oswald Regular"/>
              </a:rPr>
              <a:t>greenhouse gas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concentrations</a:t>
            </a:r>
            <a:r>
              <a:rPr lang="en-US" sz="2800" dirty="0" smtClean="0">
                <a:latin typeface="Oswald Regular"/>
              </a:rPr>
              <a:t>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to</a:t>
            </a:r>
            <a:r>
              <a:rPr lang="en-US" sz="2800" dirty="0" smtClean="0">
                <a:latin typeface="Oswald Regular"/>
              </a:rPr>
              <a:t>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derive emissions </a:t>
            </a:r>
            <a:r>
              <a:rPr lang="en-US" sz="2800" dirty="0" smtClean="0">
                <a:latin typeface="Oswald Regular"/>
              </a:rPr>
              <a:t>in cities.</a:t>
            </a:r>
          </a:p>
        </p:txBody>
      </p:sp>
      <p:pic>
        <p:nvPicPr>
          <p:cNvPr id="3" name="Picture 2" descr="process-diagram-ic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57074"/>
            <a:ext cx="7239001" cy="3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2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nsorline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198"/>
            <a:ext cx="6096000" cy="4572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685800"/>
            <a:ext cx="559773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Built</a:t>
            </a:r>
            <a:r>
              <a:rPr lang="en-US" sz="3300" dirty="0" smtClean="0">
                <a:latin typeface="Oswald Regular"/>
              </a:rPr>
              <a:t> &amp;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Tested</a:t>
            </a:r>
            <a:r>
              <a:rPr lang="en-US" sz="3300" dirty="0" smtClean="0">
                <a:latin typeface="Oswald Regular"/>
              </a:rPr>
              <a:t>: 5 mobile systems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0" y="62439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In total 5 sensors were built – the image shows the full setup including the sample inlet tube and the temperature probes. 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63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7315200" cy="2438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dirty="0" smtClean="0"/>
              <a:t>Mapping Emissions – </a:t>
            </a:r>
            <a:r>
              <a:rPr lang="en-US" sz="6000" dirty="0" smtClean="0">
                <a:solidFill>
                  <a:srgbClr val="802FD3"/>
                </a:solidFill>
              </a:rPr>
              <a:t>Methods: Measurement Campaign</a:t>
            </a:r>
            <a:endParaRPr lang="en-US" sz="6000" dirty="0">
              <a:solidFill>
                <a:srgbClr val="802FD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4953000"/>
            <a:ext cx="2207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solidFill>
                  <a:prstClr val="black"/>
                </a:solidFill>
                <a:latin typeface="Oswald Regular"/>
              </a:rPr>
              <a:t>May 25</a:t>
            </a:r>
            <a:r>
              <a:rPr lang="en-US" sz="2800" baseline="30000" dirty="0" smtClean="0">
                <a:solidFill>
                  <a:prstClr val="black"/>
                </a:solidFill>
                <a:latin typeface="Oswald Regular"/>
              </a:rPr>
              <a:t>th</a:t>
            </a:r>
            <a:r>
              <a:rPr lang="en-US" sz="2800" dirty="0" smtClean="0">
                <a:solidFill>
                  <a:prstClr val="black"/>
                </a:solidFill>
                <a:latin typeface="Oswald Regular"/>
              </a:rPr>
              <a:t>, 2015</a:t>
            </a:r>
            <a:endParaRPr lang="en-US" sz="2800" dirty="0">
              <a:solidFill>
                <a:prstClr val="black"/>
              </a:solidFill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1762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749466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Study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Area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: 12.7 km</a:t>
            </a:r>
            <a:r>
              <a:rPr lang="en-US" sz="3300" baseline="30000" dirty="0" smtClean="0">
                <a:solidFill>
                  <a:srgbClr val="000000"/>
                </a:solidFill>
                <a:latin typeface="Oswald Regular"/>
              </a:rPr>
              <a:t>2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 transect, Vancouver, BC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90600" y="62439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12 km</a:t>
            </a:r>
            <a:r>
              <a:rPr lang="en-US" sz="1200" baseline="300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transect study area in Vancouver, BC. The transect is 1km x 12.7km covering the major land cover types in the city.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Sunset Urban Climate tower is shown in orange.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studyarea-WITHSS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72974"/>
            <a:ext cx="7623793" cy="469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12191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Study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Area: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Tour of Vancouver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096000"/>
            <a:ext cx="7318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Video: A tour of Vancouver during the measurement campaign as seen through a dashboard camera. Local climate zones include Forest – A, compact midrise, compact high rise, compact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lowrise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, and open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lowrise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" name="group-traverse-mai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068" y="1447800"/>
            <a:ext cx="799253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1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teo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908"/>
            <a:ext cx="7403058" cy="20994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733800"/>
            <a:ext cx="740305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Oswald Regular"/>
              </a:rPr>
              <a:t>Measurement period: 10:30 – 14:00 </a:t>
            </a:r>
            <a:endParaRPr lang="en-US" sz="2800" dirty="0" smtClean="0">
              <a:latin typeface="Oswald Regular"/>
            </a:endParaRPr>
          </a:p>
          <a:p>
            <a:r>
              <a:rPr lang="en-US" sz="2800" dirty="0" smtClean="0">
                <a:latin typeface="Oswald Regular"/>
              </a:rPr>
              <a:t>With convective and steady weather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 smtClean="0">
                <a:latin typeface="Oswald Regular"/>
              </a:rPr>
              <a:t>T</a:t>
            </a:r>
            <a:r>
              <a:rPr lang="en-US" sz="2400" baseline="-25000" dirty="0" err="1" smtClean="0">
                <a:latin typeface="Oswald Regular"/>
              </a:rPr>
              <a:t>air</a:t>
            </a:r>
            <a:r>
              <a:rPr lang="en-US" sz="2400" baseline="-25000" dirty="0" smtClean="0">
                <a:latin typeface="Oswald Regular"/>
              </a:rPr>
              <a:t> </a:t>
            </a:r>
            <a:r>
              <a:rPr lang="en-US" sz="2400" dirty="0" smtClean="0">
                <a:latin typeface="Oswald Regular"/>
              </a:rPr>
              <a:t>= 20</a:t>
            </a:r>
            <a:r>
              <a:rPr lang="en-US" sz="2400" dirty="0" smtClean="0">
                <a:latin typeface="Oswald Regular"/>
              </a:rPr>
              <a:t>° - 22° C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latin typeface="Oswald Regular"/>
              </a:rPr>
              <a:t>Winds: 2.5 m/s</a:t>
            </a:r>
            <a:endParaRPr lang="en-US" sz="2400" dirty="0">
              <a:latin typeface="Oswald Regular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latin typeface="Oswald Regular"/>
              </a:rPr>
              <a:t>Cloudless</a:t>
            </a:r>
          </a:p>
          <a:p>
            <a:pPr lvl="1"/>
            <a:endParaRPr lang="en-US" sz="2400" dirty="0" smtClean="0">
              <a:latin typeface="Oswald Regular"/>
            </a:endParaRPr>
          </a:p>
          <a:p>
            <a:r>
              <a:rPr lang="en-US" dirty="0" smtClean="0">
                <a:latin typeface="Oswald Regular"/>
              </a:rPr>
              <a:t>* data measured at 30m Urban Climate Tower "Vancouver Sunset" (SE section of Transect)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6819026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Study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Area: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Meteorology - </a:t>
            </a:r>
            <a:r>
              <a:rPr lang="en-US" sz="3300" dirty="0" smtClean="0">
                <a:latin typeface="Oswald Regular"/>
              </a:rPr>
              <a:t>May </a:t>
            </a:r>
            <a:r>
              <a:rPr lang="en-US" sz="3300" dirty="0">
                <a:latin typeface="Oswald Regular"/>
              </a:rPr>
              <a:t>25</a:t>
            </a:r>
            <a:r>
              <a:rPr lang="en-US" sz="3300" baseline="30000" dirty="0">
                <a:latin typeface="Oswald Regular"/>
              </a:rPr>
              <a:t>th</a:t>
            </a:r>
            <a:r>
              <a:rPr lang="en-US" sz="3300" dirty="0">
                <a:latin typeface="Oswald Regular"/>
              </a:rPr>
              <a:t>,</a:t>
            </a:r>
            <a:r>
              <a:rPr lang="en-US" sz="3300" baseline="30000" dirty="0">
                <a:latin typeface="Oswald Regular"/>
              </a:rPr>
              <a:t> </a:t>
            </a:r>
            <a:r>
              <a:rPr lang="en-US" sz="3300" baseline="30000" dirty="0" smtClean="0">
                <a:latin typeface="Oswald Regular"/>
              </a:rPr>
              <a:t> </a:t>
            </a:r>
            <a:r>
              <a:rPr lang="en-US" sz="3300" dirty="0" smtClean="0">
                <a:latin typeface="Oswald Regular"/>
              </a:rPr>
              <a:t>2015</a:t>
            </a:r>
            <a:endParaRPr lang="en-US" sz="3300" dirty="0">
              <a:latin typeface="Oswald Regular"/>
            </a:endParaRPr>
          </a:p>
          <a:p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ehicle-installa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47800"/>
            <a:ext cx="7747000" cy="46317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85800"/>
            <a:ext cx="661004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Sampling Methods: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Vehicle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 Installation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135469"/>
            <a:ext cx="7318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 A: Shows the temperature probe covered by PVC tube and reflective tape and sample inlet tube at 2m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height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- ±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0.5°C Accuracy from -10°C to +85°C ;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 B: Shows sensor installation in vehicle.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615255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Sampling Methods: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Bike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Installation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243935"/>
            <a:ext cx="73189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Shows the installation of the sensor on a bike rack – the inlet is at approximately 2m height.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bike-setup-1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493191"/>
            <a:ext cx="6159500" cy="46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710963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Sampling Methods: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Deployment Transects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90600" y="62439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The image shows 5 planned transect routes for the measurement campaign. Goal: to cover (almost) all navigable roads (and some trails) along the transect in 3.5 hours.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7" name="Picture 6" descr="ways-diagram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97" y="1524000"/>
            <a:ext cx="765170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3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7315200" cy="19812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Pilot Study - </a:t>
            </a:r>
            <a:r>
              <a:rPr lang="en-US" sz="6000" dirty="0" smtClean="0"/>
              <a:t>Mapping CO</a:t>
            </a:r>
            <a:r>
              <a:rPr lang="en-US" sz="6000" baseline="-25000" dirty="0" smtClean="0"/>
              <a:t>2</a:t>
            </a:r>
            <a:r>
              <a:rPr lang="en-US" sz="6000" dirty="0" smtClean="0"/>
              <a:t> Emissions: </a:t>
            </a:r>
            <a:r>
              <a:rPr lang="en-US" sz="6000" dirty="0" smtClean="0">
                <a:solidFill>
                  <a:srgbClr val="802FD3"/>
                </a:solidFill>
              </a:rPr>
              <a:t>Results</a:t>
            </a:r>
            <a:endParaRPr lang="en-US" sz="6000" dirty="0">
              <a:solidFill>
                <a:srgbClr val="802F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616412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Raw Data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: Visualized in Google Earth</a:t>
            </a:r>
            <a:endParaRPr lang="en-US" sz="4400" dirty="0">
              <a:solidFill>
                <a:srgbClr val="000000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eo2kml-all-annotated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72400" cy="50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935301"/>
            <a:ext cx="7772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Oswald Regular"/>
              </a:rPr>
              <a:t>Can we </a:t>
            </a:r>
            <a:r>
              <a:rPr lang="en-US" sz="4000" dirty="0" smtClean="0">
                <a:solidFill>
                  <a:srgbClr val="802FD3"/>
                </a:solidFill>
                <a:latin typeface="Oswald Regular"/>
              </a:rPr>
              <a:t>map </a:t>
            </a:r>
            <a:r>
              <a:rPr lang="en-US" sz="4000" dirty="0" smtClean="0">
                <a:latin typeface="Oswald Regular"/>
              </a:rPr>
              <a:t>greenhouse gases,  specifically </a:t>
            </a:r>
            <a:r>
              <a:rPr lang="en-US" sz="4000" dirty="0" smtClean="0">
                <a:solidFill>
                  <a:srgbClr val="802FD3"/>
                </a:solidFill>
                <a:latin typeface="Oswald Regular"/>
              </a:rPr>
              <a:t>CO</a:t>
            </a:r>
            <a:r>
              <a:rPr lang="en-US" sz="40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4000" dirty="0" smtClean="0">
                <a:latin typeface="Oswald Regular"/>
              </a:rPr>
              <a:t>, at a spatial resolution of neighborhoods / blocks across the city </a:t>
            </a:r>
            <a:r>
              <a:rPr lang="en-US" sz="4000" dirty="0" smtClean="0">
                <a:solidFill>
                  <a:srgbClr val="802FD3"/>
                </a:solidFill>
                <a:latin typeface="Oswald Regular"/>
              </a:rPr>
              <a:t>with a network of mobile sensors</a:t>
            </a:r>
            <a:r>
              <a:rPr lang="en-US" sz="4000" dirty="0" smtClean="0">
                <a:latin typeface="Oswald Regular"/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326417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Research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Question</a:t>
            </a:r>
            <a:endParaRPr lang="en-US" sz="4400" dirty="0">
              <a:latin typeface="Oswald Regula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7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69627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802FD3"/>
                </a:solidFill>
                <a:latin typeface="Oswald Regular"/>
              </a:rPr>
              <a:t>Average CO</a:t>
            </a:r>
            <a:r>
              <a:rPr lang="en-US" sz="30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3000" dirty="0">
                <a:solidFill>
                  <a:srgbClr val="802FD3"/>
                </a:solidFill>
                <a:latin typeface="Oswald Regular"/>
              </a:rPr>
              <a:t> </a:t>
            </a:r>
            <a:r>
              <a:rPr lang="en-US" sz="3000" dirty="0" smtClean="0">
                <a:latin typeface="Oswald Regular"/>
              </a:rPr>
              <a:t>Mixing Ratios per </a:t>
            </a:r>
            <a:r>
              <a:rPr lang="en-US" sz="3000" dirty="0">
                <a:latin typeface="Oswald Regular"/>
              </a:rPr>
              <a:t>100m Grid Cell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mixing-ratios-avg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543800" cy="502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1" y="152400"/>
            <a:ext cx="7772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Calculated Emissions: </a:t>
            </a:r>
            <a:r>
              <a:rPr lang="en-US" sz="3300" dirty="0">
                <a:solidFill>
                  <a:srgbClr val="000000"/>
                </a:solidFill>
                <a:latin typeface="Oswald Regular"/>
              </a:rPr>
              <a:t>Concentrations to Emissions</a:t>
            </a:r>
            <a:endParaRPr lang="en-US" sz="3300" dirty="0">
              <a:solidFill>
                <a:srgbClr val="000000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90600" y="63201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: Calculated emissions map generated using the aerodynamic resistance approach using CO</a:t>
            </a:r>
            <a:r>
              <a:rPr lang="en-US" sz="1200" baseline="-250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2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 concentration measurements. 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3" name="Picture 2" descr="calculated-emissions-true-2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41" y="1371600"/>
            <a:ext cx="6460639" cy="48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9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1981200"/>
            <a:ext cx="7315200" cy="31242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Mapping Emissions – </a:t>
            </a:r>
            <a:r>
              <a:rPr lang="en-US" sz="6000" dirty="0" smtClean="0">
                <a:solidFill>
                  <a:srgbClr val="802FD3"/>
                </a:solidFill>
              </a:rPr>
              <a:t>Methods: Emissions Inventory</a:t>
            </a:r>
            <a:endParaRPr lang="en-US" sz="6000" dirty="0">
              <a:solidFill>
                <a:srgbClr val="802F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0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ffic-counts-workflow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94039"/>
            <a:ext cx="8001000" cy="41733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6096000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The traffic emissions inventory derived from Vancouver’s traffic count data and calculated per grid cell using fuel consumption and emissions factors.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685800"/>
            <a:ext cx="472437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Traffic</a:t>
            </a:r>
            <a:r>
              <a:rPr lang="en-US" sz="3300" dirty="0" smtClean="0">
                <a:latin typeface="Oswald Regular"/>
              </a:rPr>
              <a:t> Emissions Inventory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ding-emissions-inventory-workflow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89355"/>
            <a:ext cx="8153400" cy="42542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685800"/>
            <a:ext cx="49295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Building </a:t>
            </a:r>
            <a:r>
              <a:rPr lang="en-US" sz="3300" dirty="0" smtClean="0">
                <a:latin typeface="Oswald Regular"/>
              </a:rPr>
              <a:t>Emissions Inventory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172200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Building emissions inventory generated by combining factors of building morphology, urban context, and population density derived from 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LiDAR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, building topology, and census data.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boxplot_avgCo2+traffic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7158182" cy="47451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85800"/>
            <a:ext cx="828339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Oswald Regular"/>
              </a:rPr>
              <a:t>CO</a:t>
            </a:r>
            <a:r>
              <a:rPr lang="en-US" sz="3300" baseline="-25000" dirty="0">
                <a:latin typeface="Oswald Regular"/>
              </a:rPr>
              <a:t>2</a:t>
            </a:r>
            <a:r>
              <a:rPr lang="en-US" sz="3300" dirty="0">
                <a:latin typeface="Oswald Regular"/>
              </a:rPr>
              <a:t> Mixing Ratios Vs. Traffic Emissions </a:t>
            </a:r>
            <a:r>
              <a:rPr lang="en-US" sz="3300" dirty="0" smtClean="0">
                <a:latin typeface="Oswald Regular"/>
              </a:rPr>
              <a:t>Inventory</a:t>
            </a:r>
            <a:endParaRPr lang="en-US" sz="33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boxplot_avgCo2+total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620000" cy="47030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85800"/>
            <a:ext cx="803604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Oswald Regular"/>
              </a:rPr>
              <a:t>CO</a:t>
            </a:r>
            <a:r>
              <a:rPr lang="en-US" sz="3300" baseline="-25000" dirty="0">
                <a:latin typeface="Oswald Regular"/>
              </a:rPr>
              <a:t>2</a:t>
            </a:r>
            <a:r>
              <a:rPr lang="en-US" sz="3300" dirty="0">
                <a:latin typeface="Oswald Regular"/>
              </a:rPr>
              <a:t> Mixing Ratios Vs. Total Emissions </a:t>
            </a:r>
            <a:r>
              <a:rPr lang="en-US" sz="3300" dirty="0" smtClean="0">
                <a:latin typeface="Oswald Regular"/>
              </a:rPr>
              <a:t>Inventory</a:t>
            </a:r>
            <a:endParaRPr lang="en-US" sz="33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loglog_avgCo2+traffic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37"/>
            <a:ext cx="9144000" cy="53622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685800"/>
            <a:ext cx="8109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swald Regular"/>
              </a:rPr>
              <a:t>Calculated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emissions vs. </a:t>
            </a:r>
            <a:r>
              <a:rPr lang="en-US" sz="2800" dirty="0" smtClean="0">
                <a:latin typeface="Oswald Regular"/>
              </a:rPr>
              <a:t>Traffic </a:t>
            </a:r>
            <a:r>
              <a:rPr lang="en-US" sz="2800" dirty="0">
                <a:latin typeface="Oswald Regular"/>
              </a:rPr>
              <a:t>Emissions Inventory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loglog_avgCo2+buildingCo2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319"/>
            <a:ext cx="9144000" cy="53622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85800"/>
            <a:ext cx="835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swald Regular"/>
              </a:rPr>
              <a:t>Calculated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emissions vs. Building Emissions Inventory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_loglog_avgCo2Emissions+totalInventory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26617"/>
            <a:ext cx="8305800" cy="48707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685800"/>
            <a:ext cx="790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swald Regular"/>
              </a:rPr>
              <a:t>Calculated CO</a:t>
            </a:r>
            <a:r>
              <a:rPr lang="en-US" sz="2800" baseline="-25000" dirty="0">
                <a:latin typeface="Oswald Regular"/>
              </a:rPr>
              <a:t>2</a:t>
            </a:r>
            <a:r>
              <a:rPr lang="en-US" sz="2800" dirty="0">
                <a:latin typeface="Oswald Regular"/>
              </a:rPr>
              <a:t> emissions vs. Total Emissions Inventory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8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50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</a:t>
            </a:r>
            <a:r>
              <a:rPr lang="en-US" sz="2800" dirty="0" err="1" smtClean="0">
                <a:latin typeface="Oswald Regular"/>
              </a:rPr>
              <a:t>opensource</a:t>
            </a:r>
            <a:r>
              <a:rPr lang="en-US" sz="2800" dirty="0" smtClean="0">
                <a:latin typeface="Oswald Regular"/>
              </a:rPr>
              <a:t> components.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</a:t>
            </a:r>
            <a:r>
              <a:rPr lang="en-US" sz="2800" dirty="0" err="1" smtClean="0">
                <a:latin typeface="Oswald Regular"/>
              </a:rPr>
              <a:t>opensource</a:t>
            </a:r>
            <a:r>
              <a:rPr lang="en-US" sz="2800" dirty="0" smtClean="0">
                <a:latin typeface="Oswald Regular"/>
              </a:rPr>
              <a:t> 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</a:t>
            </a:r>
            <a:r>
              <a:rPr lang="en-US" sz="2800" dirty="0" smtClean="0">
                <a:latin typeface="Oswald Regular"/>
              </a:rPr>
              <a:t>open source </a:t>
            </a:r>
            <a:r>
              <a:rPr lang="en-US" sz="2800" dirty="0" smtClean="0">
                <a:latin typeface="Oswald Regular"/>
              </a:rPr>
              <a:t>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study shows the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potential for pervasive mobile sensing</a:t>
            </a:r>
            <a:r>
              <a:rPr lang="en-US" sz="2800" dirty="0" smtClean="0">
                <a:latin typeface="Oswald Regular"/>
              </a:rPr>
              <a:t> in GHG and pollutant monitoring in cities.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</a:t>
            </a:r>
            <a:r>
              <a:rPr lang="en-US" sz="2800" dirty="0" smtClean="0">
                <a:latin typeface="Oswald Regular"/>
              </a:rPr>
              <a:t>open source </a:t>
            </a:r>
            <a:r>
              <a:rPr lang="en-US" sz="2800" dirty="0" smtClean="0">
                <a:latin typeface="Oswald Regular"/>
              </a:rPr>
              <a:t>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study shows the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potential for pervasive mobile sensing</a:t>
            </a:r>
            <a:r>
              <a:rPr lang="en-US" sz="2800" dirty="0" smtClean="0">
                <a:latin typeface="Oswald Regular"/>
              </a:rPr>
              <a:t> in GHG and pollutant monitoring in </a:t>
            </a:r>
            <a:r>
              <a:rPr lang="en-US" sz="2800" dirty="0" smtClean="0">
                <a:latin typeface="Oswald Regular"/>
              </a:rPr>
              <a:t>cities</a:t>
            </a:r>
            <a:r>
              <a:rPr lang="en-US" sz="2800" dirty="0" smtClean="0">
                <a:latin typeface="Oswald Regular"/>
              </a:rPr>
              <a:t>, but relies on specific conditions and assumptions.</a:t>
            </a:r>
            <a:endParaRPr lang="en-US" sz="2800" dirty="0" smtClean="0">
              <a:latin typeface="Oswald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</a:t>
            </a:r>
            <a:r>
              <a:rPr lang="en-US" sz="2800" dirty="0" smtClean="0">
                <a:latin typeface="Oswald Regular"/>
              </a:rPr>
              <a:t>open source </a:t>
            </a:r>
            <a:r>
              <a:rPr lang="en-US" sz="2800" dirty="0" smtClean="0">
                <a:latin typeface="Oswald Regular"/>
              </a:rPr>
              <a:t>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Oswald Regular"/>
              </a:rPr>
              <a:t>The study shows the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potential for pervasive mobile sensing</a:t>
            </a:r>
            <a:r>
              <a:rPr lang="en-US" sz="2800" dirty="0">
                <a:latin typeface="Oswald Regular"/>
              </a:rPr>
              <a:t> in GHG and pollutant monitoring in cities, but relies on specific conditions and assumptions.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Currently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exploring visualization &amp; feedback opportunities </a:t>
            </a:r>
            <a:r>
              <a:rPr lang="en-US" sz="2800" dirty="0" smtClean="0">
                <a:latin typeface="Oswald Regular"/>
              </a:rPr>
              <a:t>for planning and open science</a:t>
            </a:r>
            <a:r>
              <a:rPr lang="en-US" sz="2800" dirty="0" smtClean="0">
                <a:latin typeface="Oswald Regular"/>
              </a:rPr>
              <a:t>.</a:t>
            </a:r>
            <a:endParaRPr lang="en-US" sz="2800" dirty="0" smtClean="0">
              <a:latin typeface="Oswald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71600"/>
            <a:ext cx="7772400" cy="526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A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mobile CO</a:t>
            </a:r>
            <a:r>
              <a:rPr lang="en-US" sz="2800" baseline="-25000" dirty="0" smtClean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 sensing system was developed</a:t>
            </a:r>
            <a:r>
              <a:rPr lang="en-US" sz="2800" dirty="0" smtClean="0">
                <a:latin typeface="Oswald Regular"/>
              </a:rPr>
              <a:t> using </a:t>
            </a:r>
            <a:r>
              <a:rPr lang="en-US" sz="2800" dirty="0" smtClean="0">
                <a:latin typeface="Oswald Regular"/>
              </a:rPr>
              <a:t>open source </a:t>
            </a:r>
            <a:r>
              <a:rPr lang="en-US" sz="2800" dirty="0" smtClean="0">
                <a:latin typeface="Oswald Regular"/>
              </a:rPr>
              <a:t>components.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The system was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tested in Vancouver </a:t>
            </a:r>
            <a:r>
              <a:rPr lang="en-US" sz="2800" dirty="0" smtClean="0">
                <a:latin typeface="Oswald Regular"/>
              </a:rPr>
              <a:t>and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evaluated against </a:t>
            </a:r>
            <a:r>
              <a:rPr lang="en-US" sz="2800" dirty="0" smtClean="0">
                <a:latin typeface="Oswald Regular"/>
              </a:rPr>
              <a:t>traffic and building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emissions inventories.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Oswald Regular"/>
              </a:rPr>
              <a:t>The study shows the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potential for pervasive mobile sensing</a:t>
            </a:r>
            <a:r>
              <a:rPr lang="en-US" sz="2800" dirty="0">
                <a:latin typeface="Oswald Regular"/>
              </a:rPr>
              <a:t> in GHG and pollutant monitoring in cities, but relies on specific conditions and assumptions.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Currently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exploring visualization &amp; feedback opportunities </a:t>
            </a:r>
            <a:r>
              <a:rPr lang="en-US" sz="2800" dirty="0" smtClean="0">
                <a:latin typeface="Oswald Regular"/>
              </a:rPr>
              <a:t>for planning and open science.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Collaboration potential with local mobility providers</a:t>
            </a:r>
            <a:r>
              <a:rPr lang="en-US" sz="2800" dirty="0" smtClean="0">
                <a:latin typeface="Oswald Regular"/>
              </a:rPr>
              <a:t> for long term &amp; spatially extensive/intensive monitoring</a:t>
            </a:r>
            <a:endParaRPr lang="en-US" sz="2800" dirty="0">
              <a:latin typeface="Oswald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92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2FD3"/>
                </a:solidFill>
                <a:latin typeface="Oswald Regular"/>
              </a:rPr>
              <a:t>Conclusions</a:t>
            </a:r>
            <a:r>
              <a:rPr lang="en-US" sz="3600" dirty="0">
                <a:latin typeface="Oswald Regular"/>
              </a:rPr>
              <a:t> &amp; </a:t>
            </a:r>
            <a:r>
              <a:rPr lang="en-US" sz="3600" dirty="0">
                <a:solidFill>
                  <a:srgbClr val="802FD3"/>
                </a:solidFill>
                <a:latin typeface="Oswald Regular"/>
              </a:rPr>
              <a:t>Future Directions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01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600200"/>
            <a:ext cx="77724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NSERC Discovery Grant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NSERC CREATE - Terrestrial Ecosystems Research and World Wide Education &amp; Broadcast Program (</a:t>
            </a:r>
            <a:r>
              <a:rPr lang="en-US" sz="2000" dirty="0" err="1" smtClean="0">
                <a:latin typeface="Oswald Regular"/>
              </a:rPr>
              <a:t>TerreWEB</a:t>
            </a:r>
            <a:r>
              <a:rPr lang="en-US" sz="2000" dirty="0" smtClean="0">
                <a:latin typeface="Oswald Regular"/>
              </a:rPr>
              <a:t>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UBC Geography </a:t>
            </a:r>
            <a:r>
              <a:rPr lang="en-US" sz="2000" dirty="0" smtClean="0">
                <a:latin typeface="Oswald Regular"/>
              </a:rPr>
              <a:t>Department, </a:t>
            </a:r>
            <a:r>
              <a:rPr lang="en-US" sz="2000" dirty="0" smtClean="0">
                <a:latin typeface="Oswald Regular"/>
              </a:rPr>
              <a:t>Ron </a:t>
            </a:r>
            <a:r>
              <a:rPr lang="en-US" sz="2000" dirty="0" err="1" smtClean="0">
                <a:latin typeface="Oswald Regular"/>
              </a:rPr>
              <a:t>Kellett</a:t>
            </a:r>
            <a:r>
              <a:rPr lang="en-US" sz="2000" dirty="0" smtClean="0">
                <a:latin typeface="Oswald Regular"/>
              </a:rPr>
              <a:t>, &amp; Les </a:t>
            </a:r>
            <a:r>
              <a:rPr lang="en-US" sz="2000" dirty="0" err="1" smtClean="0">
                <a:latin typeface="Oswald Regular"/>
              </a:rPr>
              <a:t>Lavkulich</a:t>
            </a:r>
            <a:endParaRPr lang="en-US" sz="2000" dirty="0" smtClean="0">
              <a:latin typeface="Oswald Regular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Oswald Regular"/>
              </a:rPr>
              <a:t>Benedikt</a:t>
            </a:r>
            <a:r>
              <a:rPr lang="en-US" sz="2000" dirty="0" smtClean="0">
                <a:latin typeface="Oswald Regular"/>
              </a:rPr>
              <a:t> </a:t>
            </a:r>
            <a:r>
              <a:rPr lang="en-US" sz="2000" dirty="0" err="1" smtClean="0">
                <a:latin typeface="Oswald Regular"/>
              </a:rPr>
              <a:t>Groß</a:t>
            </a:r>
            <a:r>
              <a:rPr lang="en-US" sz="2000" dirty="0" smtClean="0">
                <a:latin typeface="Oswald Regular"/>
              </a:rPr>
              <a:t>, 47Nord </a:t>
            </a:r>
            <a:r>
              <a:rPr lang="en-US" sz="2000" dirty="0" err="1" smtClean="0">
                <a:latin typeface="Oswald Regular"/>
              </a:rPr>
              <a:t>GmBH</a:t>
            </a:r>
            <a:r>
              <a:rPr lang="en-US" sz="2000" dirty="0" smtClean="0">
                <a:latin typeface="Oswald Regular"/>
              </a:rPr>
              <a:t>, &amp; </a:t>
            </a:r>
            <a:r>
              <a:rPr lang="en-US" sz="2000" dirty="0" err="1" smtClean="0">
                <a:latin typeface="Oswald Regular"/>
              </a:rPr>
              <a:t>Moovel</a:t>
            </a:r>
            <a:r>
              <a:rPr lang="en-US" sz="2000" dirty="0" smtClean="0">
                <a:latin typeface="Oswald Regular"/>
              </a:rPr>
              <a:t> Labs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Measurement Campaign Drivers: Alex McMahon, Andreas Christen, Mark Richardson, &amp; </a:t>
            </a:r>
            <a:r>
              <a:rPr lang="en-US" sz="2000" dirty="0" err="1" smtClean="0">
                <a:latin typeface="Oswald Regular"/>
              </a:rPr>
              <a:t>Thea</a:t>
            </a:r>
            <a:r>
              <a:rPr lang="en-US" sz="2000" dirty="0" smtClean="0">
                <a:latin typeface="Oswald Regular"/>
              </a:rPr>
              <a:t> Rodgers.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ICUC &amp; IAUC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Data: </a:t>
            </a:r>
            <a:r>
              <a:rPr lang="en-US" sz="2000" dirty="0" err="1" smtClean="0">
                <a:latin typeface="Oswald Regular"/>
              </a:rPr>
              <a:t>OpenStreetMap.org</a:t>
            </a:r>
            <a:r>
              <a:rPr lang="en-US" sz="2000" dirty="0" smtClean="0">
                <a:latin typeface="Oswald Regular"/>
              </a:rPr>
              <a:t>, Vancouver Open Data, </a:t>
            </a:r>
            <a:r>
              <a:rPr lang="en-US" sz="2000" dirty="0" err="1" smtClean="0">
                <a:latin typeface="Oswald Regular"/>
              </a:rPr>
              <a:t>EPiCC</a:t>
            </a:r>
            <a:r>
              <a:rPr lang="en-US" sz="2000" dirty="0" smtClean="0">
                <a:latin typeface="Oswald Regular"/>
              </a:rPr>
              <a:t> Project, UBC Micrometeorology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Oswald Regular"/>
              </a:rPr>
              <a:t>Tools: Python, R, QGIS, GDAL/OGR, Processing</a:t>
            </a:r>
            <a:endParaRPr lang="en-US" sz="2000" dirty="0">
              <a:latin typeface="Oswald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685800"/>
            <a:ext cx="5583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802FD3"/>
                </a:solidFill>
                <a:latin typeface="Oswald Regular"/>
              </a:rPr>
              <a:t>Acknowledgements</a:t>
            </a:r>
            <a:r>
              <a:rPr lang="en-US" sz="3600" dirty="0" smtClean="0">
                <a:latin typeface="Oswald Regular"/>
              </a:rPr>
              <a:t> &amp; </a:t>
            </a:r>
            <a:r>
              <a:rPr lang="en-US" sz="3600" dirty="0" smtClean="0">
                <a:solidFill>
                  <a:srgbClr val="802FD3"/>
                </a:solidFill>
                <a:latin typeface="Oswald Regular"/>
              </a:rPr>
              <a:t>Funding</a:t>
            </a:r>
            <a:endParaRPr lang="en-US" sz="36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9600" y="5305961"/>
            <a:ext cx="777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/>
                <a:cs typeface="Open Sans"/>
              </a:rPr>
              <a:t>References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Open Sans"/>
                <a:cs typeface="Open Sans"/>
              </a:rPr>
              <a:t>Van der </a:t>
            </a:r>
            <a:r>
              <a:rPr lang="en-US" sz="1600" dirty="0" err="1">
                <a:latin typeface="Open Sans"/>
                <a:cs typeface="Open Sans"/>
              </a:rPr>
              <a:t>Laan</a:t>
            </a:r>
            <a:r>
              <a:rPr lang="en-US" sz="1600" dirty="0">
                <a:latin typeface="Open Sans"/>
                <a:cs typeface="Open Sans"/>
              </a:rPr>
              <a:t>, "Scaling Urban Energy Use and Greenhouse Gas Emissions through </a:t>
            </a:r>
            <a:r>
              <a:rPr lang="en-US" sz="1600" dirty="0" err="1">
                <a:latin typeface="Open Sans"/>
                <a:cs typeface="Open Sans"/>
              </a:rPr>
              <a:t>LiDAR</a:t>
            </a:r>
            <a:r>
              <a:rPr lang="en-US" sz="1600" dirty="0">
                <a:latin typeface="Open Sans"/>
                <a:cs typeface="Open Sans"/>
              </a:rPr>
              <a:t>", MSc Thesis, </a:t>
            </a:r>
            <a:r>
              <a:rPr lang="en-US" sz="1600" dirty="0" smtClean="0">
                <a:latin typeface="Open Sans"/>
                <a:cs typeface="Open Sans"/>
              </a:rPr>
              <a:t>2011.</a:t>
            </a:r>
            <a:endParaRPr lang="en-US" sz="1600" dirty="0">
              <a:latin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latin typeface="Open Sans"/>
                <a:cs typeface="Open Sans"/>
              </a:rPr>
              <a:t>Rosenzweig</a:t>
            </a:r>
            <a:r>
              <a:rPr lang="en-US" sz="1600" dirty="0">
                <a:latin typeface="Open Sans"/>
                <a:cs typeface="Open Sans"/>
              </a:rPr>
              <a:t>, C., </a:t>
            </a:r>
            <a:r>
              <a:rPr lang="en-US" sz="1600" dirty="0" err="1">
                <a:latin typeface="Open Sans"/>
                <a:cs typeface="Open Sans"/>
              </a:rPr>
              <a:t>Solecki</a:t>
            </a:r>
            <a:r>
              <a:rPr lang="en-US" sz="1600" dirty="0">
                <a:latin typeface="Open Sans"/>
                <a:cs typeface="Open Sans"/>
              </a:rPr>
              <a:t>, W., and Hammer, S. A. (2010). Cities lead the way </a:t>
            </a:r>
            <a:r>
              <a:rPr lang="en-US" sz="1600" dirty="0" err="1">
                <a:latin typeface="Open Sans"/>
                <a:cs typeface="Open Sans"/>
              </a:rPr>
              <a:t>inclimate</a:t>
            </a:r>
            <a:r>
              <a:rPr lang="en-US" sz="1600" dirty="0">
                <a:latin typeface="Open Sans"/>
                <a:cs typeface="Open Sans"/>
              </a:rPr>
              <a:t>-change action. Nature, pages 1–3. </a:t>
            </a: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3165" y="2590800"/>
            <a:ext cx="5638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Oswald Regular"/>
              </a:rPr>
              <a:t>Special thanks to </a:t>
            </a:r>
            <a:r>
              <a:rPr lang="en-US" sz="4400" dirty="0" smtClean="0">
                <a:solidFill>
                  <a:srgbClr val="802FD3"/>
                </a:solidFill>
                <a:latin typeface="Oswald Regular"/>
              </a:rPr>
              <a:t>Andreas</a:t>
            </a:r>
            <a:r>
              <a:rPr lang="en-US" sz="4400" dirty="0" smtClean="0">
                <a:latin typeface="Oswald Regular"/>
              </a:rPr>
              <a:t>, </a:t>
            </a:r>
            <a:r>
              <a:rPr lang="en-US" sz="4400" dirty="0" err="1" smtClean="0">
                <a:solidFill>
                  <a:srgbClr val="802FD3"/>
                </a:solidFill>
                <a:latin typeface="Oswald Regular"/>
              </a:rPr>
              <a:t>Zoran</a:t>
            </a:r>
            <a:r>
              <a:rPr lang="en-US" sz="4400" dirty="0" smtClean="0">
                <a:latin typeface="Oswald Regular"/>
              </a:rPr>
              <a:t>, and </a:t>
            </a:r>
            <a:r>
              <a:rPr lang="en-US" sz="4400" dirty="0" smtClean="0">
                <a:solidFill>
                  <a:srgbClr val="802FD3"/>
                </a:solidFill>
                <a:latin typeface="Oswald Regular"/>
              </a:rPr>
              <a:t>Rick</a:t>
            </a:r>
            <a:r>
              <a:rPr lang="en-US" sz="4400" dirty="0" smtClean="0">
                <a:latin typeface="Oswald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2057400"/>
            <a:ext cx="77724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Oswald Regular"/>
              </a:rPr>
              <a:t>The slides &amp; links can be found on </a:t>
            </a:r>
            <a:r>
              <a:rPr lang="en-US" sz="4000" dirty="0" err="1" smtClean="0">
                <a:latin typeface="Oswald Regular"/>
              </a:rPr>
              <a:t>github</a:t>
            </a:r>
            <a:r>
              <a:rPr lang="en-US" sz="4000" dirty="0" smtClean="0">
                <a:latin typeface="Oswald Regular"/>
              </a:rPr>
              <a:t>:</a:t>
            </a:r>
          </a:p>
          <a:p>
            <a:pPr algn="ctr"/>
            <a:endParaRPr lang="en-US" sz="3600" dirty="0" smtClean="0">
              <a:latin typeface="Oswald Regular"/>
            </a:endParaRPr>
          </a:p>
          <a:p>
            <a:pPr algn="ctr"/>
            <a:r>
              <a:rPr lang="en-US" sz="3600" dirty="0" err="1" smtClean="0">
                <a:latin typeface="Open Sans"/>
                <a:cs typeface="Open Sans"/>
              </a:rPr>
              <a:t>joeyklee.github.io</a:t>
            </a:r>
            <a:r>
              <a:rPr lang="en-US" sz="3600" smtClean="0">
                <a:latin typeface="Open Sans"/>
                <a:cs typeface="Open Sans"/>
              </a:rPr>
              <a:t>/presentations/ICUC</a:t>
            </a:r>
            <a:r>
              <a:rPr lang="en-US" sz="3600" dirty="0" smtClean="0">
                <a:latin typeface="Open Sans"/>
                <a:cs typeface="Open Sans"/>
              </a:rPr>
              <a:t>-JLEE-2015</a:t>
            </a:r>
            <a:endParaRPr lang="en-US" sz="36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 </a:t>
            </a:r>
            <a:r>
              <a:rPr lang="en-US" sz="2800" dirty="0">
                <a:latin typeface="Oswald Regular"/>
              </a:rPr>
              <a:t>into 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endParaRPr lang="en-US" sz="28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286000"/>
            <a:ext cx="7924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Oswald Regular"/>
              </a:rPr>
              <a:t>Thanks!</a:t>
            </a:r>
          </a:p>
          <a:p>
            <a:pPr algn="ctr"/>
            <a:r>
              <a:rPr lang="en-US" sz="4400" dirty="0" smtClean="0">
                <a:latin typeface="Oswald Regular"/>
              </a:rPr>
              <a:t>Questions? Comments?</a:t>
            </a:r>
            <a:endParaRPr lang="en-US" sz="4400" dirty="0">
              <a:latin typeface="Oswald Regula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6727" y="6096000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swald Regular"/>
              </a:rPr>
              <a:t>Many thanks to ICUC organizers and </a:t>
            </a:r>
            <a:r>
              <a:rPr lang="en-US" dirty="0" smtClean="0">
                <a:latin typeface="Oswald Regular"/>
              </a:rPr>
              <a:t>community.</a:t>
            </a:r>
            <a:endParaRPr lang="en-US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321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2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4561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Methods: Multipoint Calibration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f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47800"/>
            <a:ext cx="5486400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3388" y="59436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Image: </a:t>
            </a:r>
            <a:r>
              <a:rPr lang="en-US" i="1" dirty="0"/>
              <a:t>Multipoint Calibration of Sensor System showing observed values versus known concentrations.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73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379461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Methods: Sensor Drift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pple SSD:Users:Jozo:Dropbox:_Projects:_GitHub:MobileCO2:Projects:02_Accuracy:assets:figs:sidebyside-lab_150523:driftfrommean_1min_0151offsetby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24" y="1524000"/>
            <a:ext cx="7178184" cy="4316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72352" y="5835527"/>
            <a:ext cx="7785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Image: </a:t>
            </a:r>
            <a:r>
              <a:rPr lang="en-US" i="1" dirty="0"/>
              <a:t>Testing for sensor drift of the five mobile sensors over a seven-day measurement period. Each line corresponds to one of the five mobile CO</a:t>
            </a:r>
            <a:r>
              <a:rPr lang="en-US" i="1" baseline="-25000" dirty="0"/>
              <a:t>2</a:t>
            </a:r>
            <a:r>
              <a:rPr lang="en-US" i="1" dirty="0"/>
              <a:t> sensors.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86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44251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latin typeface="Oswald Regular"/>
              </a:rPr>
              <a:t>Study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Area: </a:t>
            </a:r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Local Climate Zones</a:t>
            </a:r>
            <a:endParaRPr lang="en-US" sz="4400" dirty="0">
              <a:solidFill>
                <a:srgbClr val="802FD3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0600" y="6320135"/>
            <a:ext cx="731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Image: The images above show typical urban features characteristic for each neighborhood in the study area and were taken with a dashboard camera during the measurement campaign.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LCZ-types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4899"/>
            <a:ext cx="5826636" cy="48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APSE-ANNOTATED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9" y="0"/>
            <a:ext cx="8030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8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1" y="695236"/>
            <a:ext cx="7772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Calculated Emissions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 Map</a:t>
            </a:r>
            <a:endParaRPr lang="en-US" sz="4400" dirty="0">
              <a:solidFill>
                <a:srgbClr val="000000"/>
              </a:solidFill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alculated-emissions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30154"/>
            <a:ext cx="6324600" cy="46420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0600" y="6172200"/>
            <a:ext cx="73189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Image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rPr>
              <a:t>: Calculated emissions map generated 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3832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2_avg-latitude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59" y="1447800"/>
            <a:ext cx="5754441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279737"/>
            <a:ext cx="65917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802FD3"/>
                </a:solidFill>
                <a:latin typeface="Oswald Regular"/>
              </a:rPr>
              <a:t>Observed</a:t>
            </a:r>
            <a:r>
              <a:rPr lang="en-US" sz="3000" dirty="0">
                <a:latin typeface="Oswald Regular"/>
              </a:rPr>
              <a:t> Mixing Ratios: </a:t>
            </a:r>
            <a:r>
              <a:rPr lang="en-US" sz="3000" dirty="0" smtClean="0">
                <a:solidFill>
                  <a:srgbClr val="802FD3"/>
                </a:solidFill>
                <a:latin typeface="Oswald Regular"/>
              </a:rPr>
              <a:t>Average </a:t>
            </a:r>
            <a:r>
              <a:rPr lang="en-US" sz="3000" dirty="0">
                <a:solidFill>
                  <a:srgbClr val="802FD3"/>
                </a:solidFill>
                <a:latin typeface="Oswald Regular"/>
              </a:rPr>
              <a:t>&amp; </a:t>
            </a:r>
            <a:r>
              <a:rPr lang="en-US" sz="3000" dirty="0" smtClean="0">
                <a:solidFill>
                  <a:srgbClr val="802FD3"/>
                </a:solidFill>
                <a:latin typeface="Oswald Regular"/>
              </a:rPr>
              <a:t>Median</a:t>
            </a:r>
          </a:p>
          <a:p>
            <a:r>
              <a:rPr lang="en-US" sz="3000" dirty="0" smtClean="0">
                <a:latin typeface="Oswald Regular"/>
              </a:rPr>
              <a:t>per </a:t>
            </a:r>
            <a:r>
              <a:rPr lang="en-US" sz="3000" dirty="0">
                <a:latin typeface="Oswald Regular"/>
              </a:rPr>
              <a:t>100m grid cell </a:t>
            </a:r>
            <a:r>
              <a:rPr lang="en-US" sz="3000" dirty="0">
                <a:solidFill>
                  <a:srgbClr val="802FD3"/>
                </a:solidFill>
                <a:latin typeface="Oswald Regular"/>
              </a:rPr>
              <a:t>by neighborhood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6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1066800"/>
            <a:ext cx="7315200" cy="48768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/>
              <a:t>An Aerodynamic Resistance Approach:</a:t>
            </a:r>
            <a:br>
              <a:rPr lang="en-US" sz="6000" dirty="0" smtClean="0"/>
            </a:br>
            <a:r>
              <a:rPr lang="en-US" sz="6000" dirty="0" smtClean="0">
                <a:solidFill>
                  <a:srgbClr val="802FD3"/>
                </a:solidFill>
              </a:rPr>
              <a:t>From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rgbClr val="802FD3"/>
                </a:solidFill>
              </a:rPr>
              <a:t>Concentrations to Emissions</a:t>
            </a:r>
            <a:endParaRPr lang="en-US" sz="6000" dirty="0">
              <a:solidFill>
                <a:srgbClr val="802F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2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 </a:t>
            </a:r>
            <a:r>
              <a:rPr lang="en-US" sz="2800" dirty="0" smtClean="0">
                <a:latin typeface="Oswald Regular"/>
              </a:rPr>
              <a:t>into </a:t>
            </a:r>
            <a:r>
              <a:rPr lang="en-US" sz="2800" dirty="0">
                <a:latin typeface="Oswald Regular"/>
              </a:rPr>
              <a:t>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>
                <a:latin typeface="Oswald Regular"/>
              </a:rPr>
              <a:t>Currently there are 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lack of tools to monitor CO</a:t>
            </a:r>
            <a:r>
              <a:rPr lang="en-US" sz="2600" baseline="-25000" dirty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 emissions </a:t>
            </a:r>
            <a:r>
              <a:rPr lang="en-US" sz="2600" dirty="0">
                <a:latin typeface="Oswald Regular"/>
              </a:rPr>
              <a:t>in cities; existing tools are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limited by funding, time, expertise, spatial &amp; temporal resolution</a:t>
            </a:r>
            <a:r>
              <a:rPr lang="en-US" sz="2600" dirty="0" smtClean="0">
                <a:latin typeface="Oswald Regular"/>
              </a:rPr>
              <a:t>.</a:t>
            </a:r>
            <a:endParaRPr lang="en-US" sz="26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3354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 </a:t>
            </a:r>
            <a:r>
              <a:rPr lang="en-US" sz="2800" dirty="0" smtClean="0">
                <a:latin typeface="Oswald Regular"/>
              </a:rPr>
              <a:t>into </a:t>
            </a:r>
            <a:r>
              <a:rPr lang="en-US" sz="2800" dirty="0">
                <a:latin typeface="Oswald Regular"/>
              </a:rPr>
              <a:t>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>
                <a:latin typeface="Oswald Regular"/>
              </a:rPr>
              <a:t>Currently there are 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lack of tools to monitor CO</a:t>
            </a:r>
            <a:r>
              <a:rPr lang="en-US" sz="2600" baseline="-25000" dirty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 emissions </a:t>
            </a:r>
            <a:r>
              <a:rPr lang="en-US" sz="2600" dirty="0">
                <a:latin typeface="Oswald Regular"/>
              </a:rPr>
              <a:t>in cities; existing tools are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limited by funding, time, expertise, spatial &amp; temporal resolution</a:t>
            </a:r>
            <a:r>
              <a:rPr lang="en-US" sz="2600" dirty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>
                <a:latin typeface="Oswald Regular"/>
              </a:rPr>
              <a:t>There’s </a:t>
            </a:r>
            <a:r>
              <a:rPr lang="en-US" sz="2600" dirty="0">
                <a:latin typeface="Oswald Regular"/>
              </a:rPr>
              <a:t>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need to </a:t>
            </a:r>
            <a:r>
              <a:rPr lang="en-US" sz="2600" dirty="0" smtClean="0">
                <a:solidFill>
                  <a:srgbClr val="802FD3"/>
                </a:solidFill>
                <a:latin typeface="Oswald Regular"/>
              </a:rPr>
              <a:t>validate fine scale emissions inventories.</a:t>
            </a:r>
            <a:endParaRPr lang="en-US" sz="28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58651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rgbClr val="802FD3"/>
                </a:solidFill>
                <a:latin typeface="Oswald Regular"/>
              </a:rPr>
              <a:t>Motivations: </a:t>
            </a:r>
            <a:r>
              <a:rPr lang="en-US" sz="3300" dirty="0" smtClean="0">
                <a:solidFill>
                  <a:srgbClr val="000000"/>
                </a:solidFill>
                <a:latin typeface="Oswald Regular"/>
              </a:rPr>
              <a:t>Why </a:t>
            </a:r>
            <a:r>
              <a:rPr lang="en-US" sz="3300" dirty="0" smtClean="0">
                <a:latin typeface="Oswald Regular"/>
              </a:rPr>
              <a:t>Mobile Sensing?</a:t>
            </a:r>
            <a:endParaRPr lang="en-US" sz="4400" dirty="0">
              <a:latin typeface="Oswald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1295400"/>
            <a:ext cx="777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1658" y="1447800"/>
            <a:ext cx="773654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Cities are </a:t>
            </a:r>
            <a:r>
              <a:rPr lang="en-US" sz="2800" dirty="0">
                <a:solidFill>
                  <a:srgbClr val="802FD3"/>
                </a:solidFill>
                <a:latin typeface="Oswald Regular"/>
              </a:rPr>
              <a:t>a major source of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GHGs </a:t>
            </a:r>
            <a:r>
              <a:rPr lang="en-US" sz="2800" dirty="0" smtClean="0">
                <a:latin typeface="Oswald Regular"/>
              </a:rPr>
              <a:t>into </a:t>
            </a:r>
            <a:r>
              <a:rPr lang="en-US" sz="2800" dirty="0">
                <a:latin typeface="Oswald Regular"/>
              </a:rPr>
              <a:t>the atmosphere (Estimated 70%, </a:t>
            </a:r>
            <a:r>
              <a:rPr lang="en-US" sz="2800" dirty="0" err="1">
                <a:latin typeface="Oswald Regular"/>
              </a:rPr>
              <a:t>Rosenzweig</a:t>
            </a:r>
            <a:r>
              <a:rPr lang="en-US" sz="2800" dirty="0">
                <a:latin typeface="Oswald Regular"/>
              </a:rPr>
              <a:t> 2010)</a:t>
            </a:r>
            <a:r>
              <a:rPr lang="en-US" sz="2800" dirty="0" smtClean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>
                <a:latin typeface="Oswald Regular"/>
              </a:rPr>
              <a:t>Currently there are 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lack of tools to monitor CO</a:t>
            </a:r>
            <a:r>
              <a:rPr lang="en-US" sz="2600" baseline="-25000" dirty="0">
                <a:solidFill>
                  <a:srgbClr val="802FD3"/>
                </a:solidFill>
                <a:latin typeface="Oswald Regular"/>
              </a:rPr>
              <a:t>2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 emissions </a:t>
            </a:r>
            <a:r>
              <a:rPr lang="en-US" sz="2600" dirty="0">
                <a:latin typeface="Oswald Regular"/>
              </a:rPr>
              <a:t>in cities; existing tools are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limited by funding, time, expertise, spatial &amp; temporal resolution</a:t>
            </a:r>
            <a:r>
              <a:rPr lang="en-US" sz="2600" dirty="0">
                <a:latin typeface="Oswald Regular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>
                <a:latin typeface="Oswald Regular"/>
              </a:rPr>
              <a:t>There’s </a:t>
            </a:r>
            <a:r>
              <a:rPr lang="en-US" sz="2600" dirty="0">
                <a:latin typeface="Oswald Regular"/>
              </a:rPr>
              <a:t>a </a:t>
            </a:r>
            <a:r>
              <a:rPr lang="en-US" sz="2600" dirty="0">
                <a:solidFill>
                  <a:srgbClr val="802FD3"/>
                </a:solidFill>
                <a:latin typeface="Oswald Regular"/>
              </a:rPr>
              <a:t>need to validate fine scale emissions inventories</a:t>
            </a:r>
            <a:r>
              <a:rPr lang="en-US" sz="2600" dirty="0" smtClean="0">
                <a:solidFill>
                  <a:srgbClr val="802FD3"/>
                </a:solidFill>
                <a:latin typeface="Oswald Regular"/>
              </a:rPr>
              <a:t>.</a:t>
            </a:r>
          </a:p>
          <a:p>
            <a:pPr lvl="1"/>
            <a:endParaRPr lang="en-US" sz="2600" dirty="0" smtClean="0">
              <a:solidFill>
                <a:srgbClr val="802FD3"/>
              </a:solidFill>
              <a:latin typeface="Oswald Regular"/>
            </a:endParaRPr>
          </a:p>
          <a:p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Emerging</a:t>
            </a:r>
            <a:r>
              <a:rPr lang="en-US" sz="2800" dirty="0" smtClean="0">
                <a:latin typeface="Oswald Regular"/>
              </a:rPr>
              <a:t> Opportunities...</a:t>
            </a:r>
            <a:endParaRPr lang="en-US" sz="2800" dirty="0"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Rise </a:t>
            </a:r>
            <a:r>
              <a:rPr lang="en-US" sz="2800" dirty="0" smtClean="0">
                <a:latin typeface="Oswald Regular"/>
              </a:rPr>
              <a:t>of </a:t>
            </a:r>
            <a:r>
              <a:rPr lang="en-US" sz="2800" dirty="0">
                <a:latin typeface="Oswald Regular"/>
              </a:rPr>
              <a:t>f</a:t>
            </a:r>
            <a:r>
              <a:rPr lang="en-US" sz="2800" dirty="0" smtClean="0">
                <a:latin typeface="Oswald Regular"/>
              </a:rPr>
              <a:t>lexible (open source)</a:t>
            </a:r>
            <a:r>
              <a:rPr lang="en-US" sz="2800" dirty="0" smtClean="0">
                <a:latin typeface="Oswald Regular"/>
              </a:rPr>
              <a:t>,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compact technologies.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Oswald Regular"/>
              </a:rPr>
              <a:t>Enhanced </a:t>
            </a:r>
            <a:r>
              <a:rPr lang="en-US" sz="2800" dirty="0" smtClean="0">
                <a:solidFill>
                  <a:srgbClr val="802FD3"/>
                </a:solidFill>
                <a:latin typeface="Oswald Regular"/>
              </a:rPr>
              <a:t>access to mobility services/platforms</a:t>
            </a:r>
            <a:endParaRPr lang="en-US" sz="2800" dirty="0" smtClean="0">
              <a:solidFill>
                <a:srgbClr val="802FD3"/>
              </a:solidFill>
              <a:latin typeface="Oswald Regular"/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latin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821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1066800"/>
            <a:ext cx="7315200" cy="48768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/>
              <a:t>But how do you go from </a:t>
            </a:r>
            <a:r>
              <a:rPr lang="en-US" sz="6000" dirty="0" smtClean="0">
                <a:solidFill>
                  <a:srgbClr val="802FD3"/>
                </a:solidFill>
              </a:rPr>
              <a:t>concentrations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rgbClr val="802FD3"/>
                </a:solidFill>
              </a:rPr>
              <a:t>to emissions</a:t>
            </a:r>
            <a:r>
              <a:rPr lang="en-US" sz="6000" dirty="0" smtClean="0"/>
              <a:t>?</a:t>
            </a:r>
            <a:endParaRPr lang="en-US" sz="6000" dirty="0">
              <a:solidFill>
                <a:srgbClr val="802F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72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1918</Words>
  <Application>Microsoft Macintosh PowerPoint</Application>
  <PresentationFormat>On-screen Show (4:3)</PresentationFormat>
  <Paragraphs>175</Paragraphs>
  <Slides>58</Slides>
  <Notes>6</Notes>
  <HiddenSlides>4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how do you go from concentrations to emissions?</vt:lpstr>
      <vt:lpstr>PowerPoint Presentation</vt:lpstr>
      <vt:lpstr>The Mobile Sensor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 Emissions – Methods: Measurement Campaign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Pilot Study - Mapping CO2 Emissions: Results</vt:lpstr>
      <vt:lpstr>PowerPoint Presentation</vt:lpstr>
      <vt:lpstr>PowerPoint Presentation</vt:lpstr>
      <vt:lpstr>PowerPoint Presentation</vt:lpstr>
      <vt:lpstr>Mapping Emissions – Methods: Emissions Inventory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Aerodynamic Resistance Approach: From Concentrations to Emissions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Lee</dc:creator>
  <cp:lastModifiedBy>Joseph Lee</cp:lastModifiedBy>
  <cp:revision>191</cp:revision>
  <dcterms:created xsi:type="dcterms:W3CDTF">2015-07-19T08:49:25Z</dcterms:created>
  <dcterms:modified xsi:type="dcterms:W3CDTF">2015-07-24T00:01:09Z</dcterms:modified>
</cp:coreProperties>
</file>